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  <p:sldMasterId id="2147483676" r:id="rId2"/>
    <p:sldMasterId id="2147483688" r:id="rId3"/>
  </p:sldMasterIdLst>
  <p:notesMasterIdLst>
    <p:notesMasterId r:id="rId15"/>
  </p:notesMasterIdLst>
  <p:sldIdLst>
    <p:sldId id="256" r:id="rId4"/>
    <p:sldId id="279" r:id="rId5"/>
    <p:sldId id="268" r:id="rId6"/>
    <p:sldId id="290" r:id="rId7"/>
    <p:sldId id="280" r:id="rId8"/>
    <p:sldId id="270" r:id="rId9"/>
    <p:sldId id="292" r:id="rId10"/>
    <p:sldId id="272" r:id="rId11"/>
    <p:sldId id="273" r:id="rId12"/>
    <p:sldId id="293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68288" autoAdjust="0"/>
  </p:normalViewPr>
  <p:slideViewPr>
    <p:cSldViewPr snapToGrid="0">
      <p:cViewPr varScale="1">
        <p:scale>
          <a:sx n="84" d="100"/>
          <a:sy n="84" d="100"/>
        </p:scale>
        <p:origin x="1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6EB5F-BBB8-454D-9433-BC86EAD22646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84CF2-FD60-4029-B88C-8E4CB8D6D7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718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1CA3E1-6B05-4ADE-8430-11F84ABE3B53}" type="slidenum">
              <a:rPr kumimoji="0" lang="it-IT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t-IT" sz="12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c988fc0c2_0_1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c988fc0c2_0_101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0c988fc0c2_0_10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0c988fc0c2_0_102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7461539" name="Google Shape;245;p13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2872809" name="Google Shape;246;p13:notes"/>
          <p:cNvSpPr txBox="1">
            <a:spLocks noGrp="1"/>
          </p:cNvSpPr>
          <p:nvPr>
            <p:ph type="body" idx="1"/>
          </p:nvPr>
        </p:nvSpPr>
        <p:spPr bwMode="auto">
          <a:xfrm>
            <a:off x="1219199" y="3257550"/>
            <a:ext cx="9753599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457200" lvl="0" indent="-29844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6" name="Google Shape;416;g27ddc97e5bf_10_7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7" name="Google Shape;417;g27ddc97e5bf_10_7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400551"/>
            <a:ext cx="5486400" cy="3600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dirty="0"/>
          </a:p>
        </p:txBody>
      </p:sp>
      <p:sp>
        <p:nvSpPr>
          <p:cNvPr id="418" name="Google Shape;418;g27ddc97e5bf_10_75:notes"/>
          <p:cNvSpPr txBox="1">
            <a:spLocks noGrp="1"/>
          </p:cNvSpPr>
          <p:nvPr>
            <p:ph type="sldNum" idx="12"/>
          </p:nvPr>
        </p:nvSpPr>
        <p:spPr bwMode="auto">
          <a:xfrm>
            <a:off x="3884414" y="8684684"/>
            <a:ext cx="2971800" cy="45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nl-NL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2" name="Google Shape;682;p48:notes"/>
          <p:cNvSpPr txBox="1">
            <a:spLocks noGrp="1"/>
          </p:cNvSpPr>
          <p:nvPr>
            <p:ph type="body" idx="1"/>
          </p:nvPr>
        </p:nvSpPr>
        <p:spPr bwMode="auto"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pPr>
            <a:endParaRPr lang="en-GB" dirty="0"/>
          </a:p>
        </p:txBody>
      </p:sp>
      <p:sp>
        <p:nvSpPr>
          <p:cNvPr id="683" name="Google Shape;683;p48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9798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6" name="Google Shape;426;g27f463b2ca4_9_2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dirty="0"/>
          </a:p>
        </p:txBody>
      </p:sp>
      <p:sp>
        <p:nvSpPr>
          <p:cNvPr id="427" name="Google Shape;427;g27f463b2ca4_9_2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0c988fc0c2_0_1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0c988fc0c2_0_103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0c988fc0c2_0_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0c988fc0c2_0_99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0c988fc0c2_0_1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0c988fc0c2_0_100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0c988fc0c2_0_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0c988fc0c2_0_100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4746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6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263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02557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3299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7683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0894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1256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18904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03550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14/02/25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090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032693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14/02/25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55297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14/02/25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33436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14/02/25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50574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14/02/25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67519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14/02/25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5249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21254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93472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Diapositiva titolo" type="title" userDrawn="1">
  <p:cSld name="Diapositiva titolo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133"/>
          <p:cNvSpPr txBox="1"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133"/>
          <p:cNvSpPr txBox="1"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230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olo e contenuto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" name="Google Shape;13;p134"/>
          <p:cNvSpPr txBox="1"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14;p134"/>
          <p:cNvSpPr txBox="1"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15;p134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2852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1_Diapositiva titolo" userDrawn="1">
  <p:cSld name="1_Diapositiva titolo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Google Shape;17;p135"/>
          <p:cNvSpPr txBox="1"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135"/>
          <p:cNvSpPr txBox="1"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14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745843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ontenuto con didascalia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" name="Google Shape;20;p136"/>
          <p:cNvSpPr txBox="1"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icksand SemiBold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" name="Google Shape;21;p136"/>
          <p:cNvSpPr txBox="1">
            <a:spLocks noGrp="1"/>
          </p:cNvSpPr>
          <p:nvPr>
            <p:ph type="body" idx="1"/>
          </p:nvPr>
        </p:nvSpPr>
        <p:spPr bwMode="auto">
          <a:xfrm>
            <a:off x="5183188" y="987429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79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136"/>
          <p:cNvSpPr txBox="1">
            <a:spLocks noGrp="1"/>
          </p:cNvSpPr>
          <p:nvPr>
            <p:ph type="body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136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7203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Due contenuti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Google Shape;25;p137"/>
          <p:cNvSpPr txBox="1"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" name="Google Shape;26;p137"/>
          <p:cNvSpPr txBox="1">
            <a:spLocks noGrp="1"/>
          </p:cNvSpPr>
          <p:nvPr>
            <p:ph type="body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137"/>
          <p:cNvSpPr txBox="1">
            <a:spLocks noGrp="1"/>
          </p:cNvSpPr>
          <p:nvPr>
            <p:ph type="body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8" name="Google Shape;28;p137"/>
          <p:cNvSpPr txBox="1">
            <a:spLocks noGrp="1"/>
          </p:cNvSpPr>
          <p:nvPr>
            <p:ph type="sldNum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it-IT"/>
              <a:t>‹#›</a:t>
            </a:fld>
            <a:endParaRPr dirty="0"/>
          </a:p>
        </p:txBody>
      </p:sp>
      <p:sp>
        <p:nvSpPr>
          <p:cNvPr id="29" name="Google Shape;29;p137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49973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3_Diapositiva titolo" userDrawn="1">
  <p:cSld name="3_Diapositiva titolo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" name="Google Shape;38;p140"/>
          <p:cNvSpPr txBox="1"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140"/>
          <p:cNvSpPr txBox="1"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853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Intestazione sezione" type="secHead" userDrawn="1">
  <p:cSld name="Intestazione sezione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" name="Google Shape;41;p141"/>
          <p:cNvSpPr txBox="1"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390"/>
              </a:buClr>
              <a:buSzPts val="4800"/>
              <a:buFont typeface="Quicksand SemiBold"/>
              <a:buNone/>
              <a:defRPr sz="4800">
                <a:solidFill>
                  <a:srgbClr val="00539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2" name="Google Shape;42;p141"/>
          <p:cNvSpPr txBox="1"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2D050"/>
              </a:buClr>
              <a:buSzPts val="2400"/>
              <a:buNone/>
              <a:defRPr sz="2400">
                <a:solidFill>
                  <a:srgbClr val="92D050"/>
                </a:solidFill>
                <a:latin typeface="Quicksand SemiBold"/>
                <a:ea typeface="Quicksand SemiBold"/>
                <a:cs typeface="Quicksand SemiBold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2949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2_Diapositiva titolo" userDrawn="1">
  <p:cSld name="2_Diapositiva titolo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" name="Google Shape;44;p142"/>
          <p:cNvSpPr txBox="1"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5" name="Google Shape;45;p142"/>
          <p:cNvSpPr txBox="1"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9068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4_Diapositiva titolo" userDrawn="1">
  <p:cSld name="4_Diapositiva titolo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" name="Google Shape;47;p143"/>
          <p:cNvSpPr txBox="1"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8" name="Google Shape;48;p143"/>
          <p:cNvSpPr txBox="1"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2936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olo titolo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" name="Google Shape;50;p144"/>
          <p:cNvSpPr txBox="1"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1" name="Google Shape;51;p144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75261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onfronto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" name="Google Shape;53;p145"/>
          <p:cNvSpPr txBox="1"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4" name="Google Shape;54;p145"/>
          <p:cNvSpPr txBox="1"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55" name="Google Shape;55;p145"/>
          <p:cNvSpPr txBox="1">
            <a:spLocks noGrp="1"/>
          </p:cNvSpPr>
          <p:nvPr>
            <p:ph type="body" idx="2"/>
          </p:nvPr>
        </p:nvSpPr>
        <p:spPr bwMode="auto">
          <a:xfrm>
            <a:off x="839789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6" name="Google Shape;56;p145"/>
          <p:cNvSpPr txBox="1">
            <a:spLocks noGrp="1"/>
          </p:cNvSpPr>
          <p:nvPr>
            <p:ph type="body" idx="3"/>
          </p:nvPr>
        </p:nvSpPr>
        <p:spPr bwMode="auto">
          <a:xfrm>
            <a:off x="6172202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57" name="Google Shape;57;p145"/>
          <p:cNvSpPr txBox="1">
            <a:spLocks noGrp="1"/>
          </p:cNvSpPr>
          <p:nvPr>
            <p:ph type="body" idx="4"/>
          </p:nvPr>
        </p:nvSpPr>
        <p:spPr bwMode="auto">
          <a:xfrm>
            <a:off x="6172202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8" name="Google Shape;58;p145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94323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olo e testo verticale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" name="Google Shape;60;p146"/>
          <p:cNvSpPr txBox="1"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1" name="Google Shape;61;p146"/>
          <p:cNvSpPr txBox="1">
            <a:spLocks noGrp="1"/>
          </p:cNvSpPr>
          <p:nvPr>
            <p:ph type="body" idx="1"/>
          </p:nvPr>
        </p:nvSpPr>
        <p:spPr bwMode="auto"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2" name="Google Shape;62;p146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84546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1_Titolo e testo verticale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" name="Google Shape;64;p147"/>
          <p:cNvSpPr txBox="1">
            <a:spLocks noGrp="1"/>
          </p:cNvSpPr>
          <p:nvPr>
            <p:ph type="title"/>
          </p:nvPr>
        </p:nvSpPr>
        <p:spPr bwMode="auto">
          <a:xfrm rot="5400000">
            <a:off x="7133433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5" name="Google Shape;65;p147"/>
          <p:cNvSpPr txBox="1">
            <a:spLocks noGrp="1"/>
          </p:cNvSpPr>
          <p:nvPr>
            <p:ph type="body" idx="1"/>
          </p:nvPr>
        </p:nvSpPr>
        <p:spPr bwMode="auto">
          <a:xfrm rot="5400000">
            <a:off x="1799433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6" name="Google Shape;66;p147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298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06679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43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3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0023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8963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6127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image" Target="../media/image9.png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507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14/02/25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dirty="0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6542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Google Shape;6;p132"/>
          <p:cNvSpPr txBox="1"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  <a:defRPr sz="4400" b="0" i="0" u="none" strike="noStrike" cap="none">
                <a:solidFill>
                  <a:schemeClr val="dk1"/>
                </a:solidFill>
                <a:latin typeface="Quicksand SemiBold"/>
                <a:ea typeface="Quicksand SemiBold"/>
                <a:cs typeface="Quicksand SemiBold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;p132"/>
          <p:cNvSpPr txBox="1"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8;p132"/>
          <p:cNvSpPr txBox="1">
            <a:spLocks noGrp="1"/>
          </p:cNvSpPr>
          <p:nvPr>
            <p:ph type="ftr" idx="11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92D050"/>
                </a:solidFill>
                <a:latin typeface="Quicksand SemiBold"/>
                <a:ea typeface="Quicksand SemiBold"/>
                <a:cs typeface="Quicksand SemiBold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60677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hyperlink" Target="https://orcid.org/0000-0002-9411-428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zotero.org/groups/4892313/task_2.1_landscaping_and_mapping_skills_to_professional_profiles/library" TargetMode="External"/><Relationship Id="rId4" Type="http://schemas.openxmlformats.org/officeDocument/2006/relationships/hyperlink" Target="https://doi.org/10.5281/zenodo.810190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ec.europa.eu/info/funding-tenders/opportunities/docs/2021-2027/horizon/guidance/programme-guide_horizon_en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doi.org/10.5281/zenodo.810190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op.europa.eu/en/publication-detail/-/publication/af7f7807-6ce1-11eb-aeb5-01aa75ed71a1/language-en/format-PDF/source-190694287" TargetMode="External"/><Relationship Id="rId4" Type="http://schemas.openxmlformats.org/officeDocument/2006/relationships/hyperlink" Target="https://zenodo.org/records/810190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zenodo.org/records/10977747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olo 5"/>
          <p:cNvSpPr>
            <a:spLocks noGrp="1"/>
          </p:cNvSpPr>
          <p:nvPr>
            <p:ph type="ctrTitle"/>
          </p:nvPr>
        </p:nvSpPr>
        <p:spPr bwMode="auto">
          <a:xfrm>
            <a:off x="426720" y="1954311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2400" dirty="0">
                <a:solidFill>
                  <a:schemeClr val="bg1"/>
                </a:solidFill>
                <a:latin typeface="Century Gothic"/>
              </a:rPr>
              <a:t>Minimum Viable Skillset profiles</a:t>
            </a:r>
            <a:endParaRPr lang="it-IT" sz="2400" dirty="0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5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4841558"/>
            <a:ext cx="5831840" cy="1655762"/>
          </a:xfrm>
        </p:spPr>
        <p:txBody>
          <a:bodyPr>
            <a:normAutofit fontScale="77500" lnSpcReduction="20000"/>
          </a:bodyPr>
          <a:lstStyle/>
          <a:p>
            <a:pPr algn="l">
              <a:defRPr/>
            </a:pPr>
            <a:r>
              <a:rPr lang="it-IT" sz="2000" dirty="0">
                <a:solidFill>
                  <a:srgbClr val="FF9900"/>
                </a:solidFill>
                <a:latin typeface="Century Gothic"/>
              </a:rPr>
              <a:t>Dominique Green </a:t>
            </a:r>
          </a:p>
          <a:p>
            <a:pPr algn="l">
              <a:defRPr/>
            </a:pPr>
            <a:r>
              <a:rPr lang="it-IT" sz="2000" dirty="0">
                <a:solidFill>
                  <a:srgbClr val="FF9900"/>
                </a:solidFill>
                <a:latin typeface="Century Gothic"/>
              </a:rPr>
              <a:t>WP2 Leader</a:t>
            </a:r>
          </a:p>
          <a:p>
            <a:pPr algn="l">
              <a:defRPr/>
            </a:pPr>
            <a:r>
              <a:rPr lang="it-IT" sz="2000" dirty="0">
                <a:solidFill>
                  <a:srgbClr val="FF9900"/>
                </a:solidFill>
                <a:latin typeface="Century Gothic"/>
              </a:rPr>
              <a:t>Digital Curation Centre</a:t>
            </a:r>
          </a:p>
          <a:p>
            <a:pPr algn="l">
              <a:defRPr/>
            </a:pPr>
            <a:endParaRPr lang="it-IT" sz="2000" dirty="0">
              <a:solidFill>
                <a:srgbClr val="FF9900"/>
              </a:solidFill>
              <a:latin typeface="Century Gothic"/>
            </a:endParaRPr>
          </a:p>
          <a:p>
            <a:pPr algn="l">
              <a:defRPr/>
            </a:pPr>
            <a:r>
              <a:rPr lang="it-IT" sz="2000" dirty="0">
                <a:solidFill>
                  <a:srgbClr val="FF9900"/>
                </a:solidFill>
                <a:latin typeface="Century Gothic"/>
              </a:rPr>
              <a:t>(with thanks to Angus Whyte, DCC &amp; Sara Di Giorgio, GARR)</a:t>
            </a:r>
            <a:endParaRPr lang="it-IT" sz="2000" dirty="0"/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2" name="Graphic 1">
            <a:hlinkClick r:id="rId4"/>
            <a:extLst>
              <a:ext uri="{FF2B5EF4-FFF2-40B4-BE49-F238E27FC236}">
                <a16:creationId xmlns:a16="http://schemas.microsoft.com/office/drawing/2014/main" id="{8A9B49B7-1557-F00F-4520-51B7083952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 bwMode="auto">
          <a:xfrm>
            <a:off x="2636972" y="4666296"/>
            <a:ext cx="350523" cy="3505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00" y="152400"/>
            <a:ext cx="8627850" cy="611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544050" cy="613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712538" name="Google Shape;251;p34"/>
          <p:cNvSpPr txBox="1">
            <a:spLocks noGrp="1"/>
          </p:cNvSpPr>
          <p:nvPr>
            <p:ph type="title"/>
          </p:nvPr>
        </p:nvSpPr>
        <p:spPr bwMode="auto">
          <a:xfrm>
            <a:off x="444578" y="491600"/>
            <a:ext cx="5530299" cy="1177924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45675" tIns="45675" rIns="45675" bIns="45675" numCol="1" spcCol="0" rtlCol="0" fromWordArt="0" anchor="ctr" anchorCtr="0" forceAA="0" compatLnSpc="0">
            <a:normAutofit fontScale="90000"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pPr>
            <a:r>
              <a:rPr lang="it-IT" sz="4800">
                <a:solidFill>
                  <a:srgbClr val="3C7CB4"/>
                </a:solidFill>
                <a:latin typeface="Quicksand SemiBold"/>
                <a:ea typeface="Quicksand SemiBold"/>
                <a:cs typeface="Quicksand SemiBold"/>
              </a:rPr>
              <a:t>The Minimum Viable Skillset profiles</a:t>
            </a:r>
            <a:endParaRPr sz="4800">
              <a:solidFill>
                <a:srgbClr val="3C7CB4"/>
              </a:solidFill>
              <a:latin typeface="Quicksand SemiBold"/>
              <a:cs typeface="Quicksand SemiBold"/>
            </a:endParaRPr>
          </a:p>
        </p:txBody>
      </p:sp>
      <p:pic>
        <p:nvPicPr>
          <p:cNvPr id="941835788" name="Google Shape;253;p34" descr="Immagine"/>
          <p:cNvPicPr/>
          <p:nvPr/>
        </p:nvPicPr>
        <p:blipFill>
          <a:blip r:embed="rId3"/>
          <a:stretch/>
        </p:blipFill>
        <p:spPr bwMode="auto">
          <a:xfrm>
            <a:off x="5778000" y="162000"/>
            <a:ext cx="6062400" cy="60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8467868" name="Google Shape;263;p34"/>
          <p:cNvSpPr txBox="1"/>
          <p:nvPr/>
        </p:nvSpPr>
        <p:spPr bwMode="auto">
          <a:xfrm>
            <a:off x="1760699" y="6392046"/>
            <a:ext cx="5226301" cy="4580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399" tIns="91399" rIns="91399" bIns="91399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rial"/>
                <a:cs typeface="Arial"/>
              </a:rPr>
              <a:t>Whyte, A., et al. (2023). D2.1 Catalogue of Open Science Career Profiles - Minimum Viable Skillsets (v1.2). Zenodo. </a:t>
            </a:r>
            <a:r>
              <a:rPr kumimoji="0" lang="it-IT" sz="1000" b="0" i="0" u="sng" strike="noStrike" kern="0" cap="none" spc="0" normalizeH="0" baseline="0" noProof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/>
                <a:ea typeface="Arial"/>
                <a:cs typeface="Arial"/>
                <a:hlinkClick r:id="rId4" tooltip="https://doi.org/10.5281/zenodo.8101903"/>
              </a:rPr>
              <a:t>https://doi.org/10.5281/zenodo.8101903</a:t>
            </a:r>
            <a:r>
              <a:rPr kumimoji="0" lang="it-IT" sz="10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rial"/>
                <a:cs typeface="Arial"/>
              </a:rPr>
              <a:t> 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  <p:sp>
        <p:nvSpPr>
          <p:cNvPr id="100884229" name="Google Shape;262;p34"/>
          <p:cNvSpPr txBox="1"/>
          <p:nvPr/>
        </p:nvSpPr>
        <p:spPr bwMode="auto">
          <a:xfrm>
            <a:off x="720532" y="2108425"/>
            <a:ext cx="4781515" cy="3961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450850" marR="0" lvl="1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</a:rPr>
              <a:t>Summarise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OS essentials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</a:rPr>
              <a:t>b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ased on </a:t>
            </a:r>
            <a:r>
              <a:rPr kumimoji="0" lang="en-GB" sz="1800" b="0" i="1" u="sng" strike="noStrike" kern="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Calibri"/>
                <a:ea typeface="Century Gothic"/>
                <a:cs typeface="Calibri"/>
                <a:hlinkClick r:id="rId5" tooltip="https://www.zotero.org/groups/4892313/task_2.1_landscaping_and_mapping_skills_to_professional_profiles/library"/>
              </a:rPr>
              <a:t>review</a:t>
            </a:r>
            <a:r>
              <a:rPr kumimoji="0" lang="en-GB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of competence frameworks and skills resources.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450850" marR="0" lvl="1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Profile the 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skills needed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for EOSC actor roles, considering the OS mission, outcomes, activities they are expected to contribute to.</a:t>
            </a:r>
          </a:p>
          <a:p>
            <a:pPr marL="450850" lvl="1">
              <a:lnSpc>
                <a:spcPct val="90000"/>
              </a:lnSpc>
              <a:spcBef>
                <a:spcPts val="1916"/>
              </a:spcBef>
              <a:buClr>
                <a:srgbClr val="000000"/>
              </a:buClr>
              <a:buSzPct val="100000"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cs typeface="Calibri"/>
              </a:rPr>
              <a:t>Compatible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cs typeface="Calibri"/>
              </a:rPr>
              <a:t>with skills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ea typeface="Calibri"/>
                <a:cs typeface="Calibri"/>
              </a:rPr>
              <a:t>ontologies: ESCO, terms4FAIRskills, &amp;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cs typeface="Calibri"/>
              </a:rPr>
              <a:t>European Competence Framework for Researchers (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cs typeface="Calibri"/>
              </a:rPr>
              <a:t>ResearchComp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alibri"/>
                <a:cs typeface="Calibri"/>
              </a:rPr>
              <a:t>).</a:t>
            </a:r>
          </a:p>
          <a:p>
            <a:pPr marL="685800" marR="0" lvl="1" indent="-234950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  <a:tabLst/>
              <a:defRPr/>
            </a:pP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17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bert Sans"/>
              <a:cs typeface="Albert Sans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17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bert Sans"/>
              <a:cs typeface="Albert Sans"/>
            </a:endParaRPr>
          </a:p>
        </p:txBody>
      </p:sp>
      <p:grpSp>
        <p:nvGrpSpPr>
          <p:cNvPr id="1728389161" name="Gruppo 1728389160"/>
          <p:cNvGrpSpPr/>
          <p:nvPr/>
        </p:nvGrpSpPr>
        <p:grpSpPr bwMode="auto">
          <a:xfrm>
            <a:off x="536398" y="2054425"/>
            <a:ext cx="108000" cy="551985"/>
            <a:chOff x="0" y="0"/>
            <a:chExt cx="108000" cy="551984"/>
          </a:xfrm>
        </p:grpSpPr>
        <p:sp>
          <p:nvSpPr>
            <p:cNvPr id="911297360" name="Rettangolo arrotondato 911297359"/>
            <p:cNvSpPr/>
            <p:nvPr/>
          </p:nvSpPr>
          <p:spPr bwMode="auto">
            <a:xfrm>
              <a:off x="0" y="197998"/>
              <a:ext cx="108000" cy="353985"/>
            </a:xfrm>
            <a:prstGeom prst="roundRect">
              <a:avLst>
                <a:gd name="adj" fmla="val 50000"/>
              </a:avLst>
            </a:prstGeom>
            <a:solidFill>
              <a:srgbClr val="F29420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  <p:sp>
          <p:nvSpPr>
            <p:cNvPr id="1544916952" name="Ellisse 1610527041"/>
            <p:cNvSpPr/>
            <p:nvPr/>
          </p:nvSpPr>
          <p:spPr bwMode="auto">
            <a:xfrm>
              <a:off x="0" y="0"/>
              <a:ext cx="108000" cy="108000"/>
            </a:xfrm>
            <a:prstGeom prst="ellipse">
              <a:avLst/>
            </a:prstGeom>
            <a:solidFill>
              <a:srgbClr val="F29420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</p:grpSp>
      <p:grpSp>
        <p:nvGrpSpPr>
          <p:cNvPr id="570165660" name="Gruppo 570165659"/>
          <p:cNvGrpSpPr/>
          <p:nvPr/>
        </p:nvGrpSpPr>
        <p:grpSpPr bwMode="auto">
          <a:xfrm>
            <a:off x="536398" y="2867819"/>
            <a:ext cx="108445" cy="1073045"/>
            <a:chOff x="0" y="0"/>
            <a:chExt cx="108444" cy="1073044"/>
          </a:xfrm>
        </p:grpSpPr>
        <p:sp>
          <p:nvSpPr>
            <p:cNvPr id="2074725212" name="Rettangolo arrotondato 2074725211"/>
            <p:cNvSpPr/>
            <p:nvPr/>
          </p:nvSpPr>
          <p:spPr bwMode="auto">
            <a:xfrm>
              <a:off x="0" y="198000"/>
              <a:ext cx="108000" cy="875045"/>
            </a:xfrm>
            <a:prstGeom prst="roundRect">
              <a:avLst>
                <a:gd name="adj" fmla="val 50000"/>
              </a:avLst>
            </a:prstGeom>
            <a:solidFill>
              <a:srgbClr val="E42180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  <p:sp>
          <p:nvSpPr>
            <p:cNvPr id="132896142" name="Ellisse 1610527041"/>
            <p:cNvSpPr/>
            <p:nvPr/>
          </p:nvSpPr>
          <p:spPr bwMode="auto">
            <a:xfrm>
              <a:off x="445" y="0"/>
              <a:ext cx="108000" cy="108000"/>
            </a:xfrm>
            <a:prstGeom prst="ellipse">
              <a:avLst/>
            </a:prstGeom>
            <a:solidFill>
              <a:srgbClr val="E42180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</p:grpSp>
      <p:grpSp>
        <p:nvGrpSpPr>
          <p:cNvPr id="850772846" name="Gruppo 850772845"/>
          <p:cNvGrpSpPr/>
          <p:nvPr/>
        </p:nvGrpSpPr>
        <p:grpSpPr bwMode="auto">
          <a:xfrm>
            <a:off x="536398" y="5310387"/>
            <a:ext cx="109207" cy="579174"/>
            <a:chOff x="0" y="0"/>
            <a:chExt cx="109206" cy="579173"/>
          </a:xfrm>
        </p:grpSpPr>
        <p:sp>
          <p:nvSpPr>
            <p:cNvPr id="1776438470" name="Rettangolo arrotondato 1776438469"/>
            <p:cNvSpPr/>
            <p:nvPr/>
          </p:nvSpPr>
          <p:spPr bwMode="auto">
            <a:xfrm>
              <a:off x="1206" y="196318"/>
              <a:ext cx="108000" cy="382855"/>
            </a:xfrm>
            <a:prstGeom prst="roundRect">
              <a:avLst>
                <a:gd name="adj" fmla="val 50000"/>
              </a:avLst>
            </a:prstGeom>
            <a:solidFill>
              <a:srgbClr val="96C12F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  <p:sp>
          <p:nvSpPr>
            <p:cNvPr id="1135923944" name="Ellisse 1610527041"/>
            <p:cNvSpPr/>
            <p:nvPr/>
          </p:nvSpPr>
          <p:spPr bwMode="auto">
            <a:xfrm>
              <a:off x="0" y="0"/>
              <a:ext cx="108000" cy="108000"/>
            </a:xfrm>
            <a:prstGeom prst="ellipse">
              <a:avLst/>
            </a:prstGeom>
            <a:solidFill>
              <a:srgbClr val="96C12F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</p:grpSp>
      <p:grpSp>
        <p:nvGrpSpPr>
          <p:cNvPr id="74488826" name="Gruppo 74488825"/>
          <p:cNvGrpSpPr/>
          <p:nvPr/>
        </p:nvGrpSpPr>
        <p:grpSpPr bwMode="auto">
          <a:xfrm>
            <a:off x="536398" y="4287164"/>
            <a:ext cx="109207" cy="734265"/>
            <a:chOff x="0" y="0"/>
            <a:chExt cx="109206" cy="734264"/>
          </a:xfrm>
        </p:grpSpPr>
        <p:sp>
          <p:nvSpPr>
            <p:cNvPr id="106134150" name="Rettangolo arrotondato 106134149"/>
            <p:cNvSpPr/>
            <p:nvPr/>
          </p:nvSpPr>
          <p:spPr bwMode="auto">
            <a:xfrm>
              <a:off x="1206" y="196318"/>
              <a:ext cx="108000" cy="537946"/>
            </a:xfrm>
            <a:prstGeom prst="roundRect">
              <a:avLst>
                <a:gd name="adj" fmla="val 50000"/>
              </a:avLst>
            </a:prstGeom>
            <a:solidFill>
              <a:srgbClr val="3C7CB4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  <p:sp>
          <p:nvSpPr>
            <p:cNvPr id="1486921255" name="Ellisse 1610527041"/>
            <p:cNvSpPr/>
            <p:nvPr/>
          </p:nvSpPr>
          <p:spPr bwMode="auto">
            <a:xfrm>
              <a:off x="0" y="0"/>
              <a:ext cx="108000" cy="108000"/>
            </a:xfrm>
            <a:prstGeom prst="ellipse">
              <a:avLst/>
            </a:prstGeom>
            <a:solidFill>
              <a:srgbClr val="3C7CB4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0" name="Google Shape;420;p71"/>
          <p:cNvSpPr txBox="1">
            <a:spLocks noGrp="1"/>
          </p:cNvSpPr>
          <p:nvPr>
            <p:ph type="title"/>
          </p:nvPr>
        </p:nvSpPr>
        <p:spPr bwMode="auto">
          <a:xfrm>
            <a:off x="876822" y="511945"/>
            <a:ext cx="10547730" cy="6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Century Gothic"/>
              <a:buNone/>
              <a:defRPr/>
            </a:pPr>
            <a:r>
              <a:rPr lang="en-GB" sz="3600">
                <a:solidFill>
                  <a:srgbClr val="0070C0"/>
                </a:solidFill>
                <a:latin typeface="Century Gothic"/>
              </a:rPr>
              <a:t>Dimensions</a:t>
            </a:r>
            <a:r>
              <a:rPr lang="nl-NL" sz="3600">
                <a:solidFill>
                  <a:srgbClr val="0070C0"/>
                </a:solidFill>
                <a:latin typeface="Century Gothic"/>
              </a:rPr>
              <a:t> of the Open Science Mission</a:t>
            </a:r>
            <a:endParaRPr sz="3200">
              <a:latin typeface="Century Gothic"/>
            </a:endParaRPr>
          </a:p>
        </p:txBody>
      </p:sp>
      <p:pic>
        <p:nvPicPr>
          <p:cNvPr id="423" name="Google Shape;423;p7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2013995" y="1170146"/>
            <a:ext cx="8067554" cy="5012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71"/>
          <p:cNvSpPr txBox="1"/>
          <p:nvPr/>
        </p:nvSpPr>
        <p:spPr bwMode="auto">
          <a:xfrm>
            <a:off x="595800" y="5506043"/>
            <a:ext cx="5178697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6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Shading shows extent to which a role covers 5 dimensions described in </a:t>
            </a:r>
            <a:r>
              <a:rPr kumimoji="0" lang="en-GB" sz="1600" b="0" i="1" u="sng" strike="noStrike" kern="0" cap="none" spc="0" normalizeH="0" baseline="0" noProof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Calibri"/>
                <a:ea typeface="Century Gothic"/>
                <a:cs typeface="Calibri"/>
                <a:hlinkClick r:id="rId4" tooltip="https://ec.europa.eu/info/funding-tenders/opportunities/docs/2021-2027/horizon/guidance/programme-guide_horizon_en.pdf"/>
              </a:rPr>
              <a:t>Horizon Europe Programme Guide</a:t>
            </a:r>
            <a:endParaRPr kumimoji="0" lang="en-GB" sz="1600" b="0" i="1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entury Gothic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85" name="Google Shape;685;p4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7751550" y="1627802"/>
            <a:ext cx="3967825" cy="4669625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48"/>
          <p:cNvSpPr txBox="1"/>
          <p:nvPr/>
        </p:nvSpPr>
        <p:spPr bwMode="auto">
          <a:xfrm>
            <a:off x="472620" y="1688925"/>
            <a:ext cx="7523897" cy="4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0850" marR="0" lvl="1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tabLst/>
              <a:defRPr/>
            </a:pPr>
            <a:r>
              <a:rPr kumimoji="0" lang="it-IT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Provide </a:t>
            </a:r>
            <a:r>
              <a:rPr kumimoji="0" lang="it-IT" sz="36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high level guidance</a:t>
            </a:r>
            <a:r>
              <a:rPr kumimoji="0" lang="it-IT" sz="3600" b="0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it-IT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to inform curricula,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learning paths, materials. </a:t>
            </a:r>
            <a:endParaRPr kumimoji="0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</a:endParaRPr>
          </a:p>
          <a:p>
            <a:pPr marL="450850" marR="0" lvl="1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tabLst/>
              <a:defRPr/>
            </a:pPr>
            <a:endParaRPr kumimoji="0" lang="it-IT" sz="3600" b="1" i="0" u="none" strike="noStrike" kern="0" cap="none" spc="0" normalizeH="0" baseline="0" noProof="0" dirty="0">
              <a:ln>
                <a:noFill/>
              </a:ln>
              <a:solidFill>
                <a:srgbClr val="3278B1"/>
              </a:solidFill>
              <a:effectLst/>
              <a:uLnTx/>
              <a:uFillTx/>
              <a:latin typeface="Calibri"/>
              <a:cs typeface="Calibri"/>
            </a:endParaRPr>
          </a:p>
          <a:p>
            <a:pPr marL="450850" marR="0" lvl="1" algn="l" defTabSz="914400" eaLnBrk="1" fontAlgn="auto" latinLnBrk="0" hangingPunct="1">
              <a:lnSpc>
                <a:spcPct val="90000"/>
              </a:lnSpc>
              <a:spcBef>
                <a:spcPts val="1916"/>
              </a:spcBef>
              <a:spcAft>
                <a:spcPts val="0"/>
              </a:spcAft>
              <a:buClr>
                <a:srgbClr val="000000"/>
              </a:buClr>
              <a:buSzPct val="100000"/>
              <a:tabLst/>
              <a:defRPr/>
            </a:pPr>
            <a:r>
              <a:rPr kumimoji="0" lang="it-IT" sz="36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cs typeface="Calibri"/>
              </a:rPr>
              <a:t>A</a:t>
            </a:r>
            <a:r>
              <a:rPr kumimoji="0" lang="it-IT" sz="3600" b="1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daptable</a:t>
            </a:r>
            <a:r>
              <a:rPr kumimoji="0" lang="it-IT" sz="3600" b="0" i="0" u="none" strike="noStrike" kern="0" cap="none" spc="0" normalizeH="0" baseline="0" noProof="0" dirty="0">
                <a:ln>
                  <a:noFill/>
                </a:ln>
                <a:solidFill>
                  <a:srgbClr val="3278B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it-IT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to organisational &amp; domain contexts.</a:t>
            </a:r>
            <a:endParaRPr kumimoji="0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</a:endParaRPr>
          </a:p>
          <a:p>
            <a:pPr marL="685800" marR="0" lvl="1" indent="-190500" algn="just" defTabSz="914400" eaLnBrk="1" fontAlgn="auto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</a:endParaRPr>
          </a:p>
        </p:txBody>
      </p:sp>
      <p:sp>
        <p:nvSpPr>
          <p:cNvPr id="688" name="Google Shape;688;p48"/>
          <p:cNvSpPr txBox="1">
            <a:spLocks noGrp="1"/>
          </p:cNvSpPr>
          <p:nvPr>
            <p:ph type="title"/>
          </p:nvPr>
        </p:nvSpPr>
        <p:spPr bwMode="auto">
          <a:xfrm>
            <a:off x="838198" y="365128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800"/>
              <a:buFont typeface="Century Gothic"/>
              <a:buNone/>
              <a:defRPr/>
            </a:pPr>
            <a:r>
              <a:rPr lang="en-GB" sz="4800" dirty="0">
                <a:solidFill>
                  <a:srgbClr val="0070C0"/>
                </a:solidFill>
                <a:latin typeface="Century Gothic"/>
                <a:ea typeface="Century Gothic"/>
                <a:cs typeface="Century Gothic"/>
              </a:rPr>
              <a:t>Minimum Viable Skillset - MVS</a:t>
            </a:r>
            <a:endParaRPr lang="en-GB" dirty="0"/>
          </a:p>
        </p:txBody>
      </p:sp>
      <p:sp>
        <p:nvSpPr>
          <p:cNvPr id="689" name="Google Shape;689;p48"/>
          <p:cNvSpPr txBox="1"/>
          <p:nvPr/>
        </p:nvSpPr>
        <p:spPr bwMode="auto">
          <a:xfrm>
            <a:off x="1760700" y="6354361"/>
            <a:ext cx="5226300" cy="5078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05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cs typeface="Arial"/>
              </a:rPr>
              <a:t>Whyte, A., et al. (2023). D2.1 Catalogue of Open Science Career Profiles - Minimum Viable Skillsets (v1.2). Zenodo. </a:t>
            </a:r>
            <a:r>
              <a:rPr kumimoji="0" lang="it-IT" sz="1050" b="0" i="0" u="sng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cs typeface="Arial"/>
                <a:hlinkClick r:id="rId4" tooltip="https://doi.org/10.5281/zenodo.8101903"/>
              </a:rPr>
              <a:t>https://doi.org/10.5281/zenodo.8101903</a:t>
            </a:r>
            <a:r>
              <a:rPr kumimoji="0" lang="it-IT" sz="105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2446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0" name="Google Shape;430;p72"/>
          <p:cNvSpPr txBox="1"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37500"/>
              <a:buNone/>
              <a:defRPr/>
            </a:pPr>
            <a:r>
              <a:rPr lang="en-GB" sz="4800" dirty="0">
                <a:solidFill>
                  <a:srgbClr val="0070C0"/>
                </a:solidFill>
                <a:latin typeface="Century Gothic"/>
              </a:rPr>
              <a:t>MVS Describe Diverse Roles</a:t>
            </a:r>
            <a:endParaRPr dirty="0"/>
          </a:p>
        </p:txBody>
      </p:sp>
      <p:pic>
        <p:nvPicPr>
          <p:cNvPr id="432" name="Google Shape;432;p7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323026" y="2245637"/>
            <a:ext cx="4622935" cy="3212127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72"/>
          <p:cNvSpPr txBox="1"/>
          <p:nvPr/>
        </p:nvSpPr>
        <p:spPr bwMode="auto">
          <a:xfrm>
            <a:off x="845893" y="1776641"/>
            <a:ext cx="4788600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1" i="0" u="sng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Available *</a:t>
            </a:r>
            <a:endParaRPr kumimoji="0" sz="14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Data Steward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Legal Expert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Ethics Advisor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Knowledge Broker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Masters Student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Undergrad Student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Senior Researcher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Early Career Researcher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Policymaker – Research/ General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 Research Infrastructure Professional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entury Gothic"/>
              <a:cs typeface="Calibri"/>
            </a:endParaRPr>
          </a:p>
        </p:txBody>
      </p:sp>
      <p:sp>
        <p:nvSpPr>
          <p:cNvPr id="434" name="Google Shape;434;p72"/>
          <p:cNvSpPr txBox="1"/>
          <p:nvPr/>
        </p:nvSpPr>
        <p:spPr bwMode="auto">
          <a:xfrm>
            <a:off x="7190589" y="1636715"/>
            <a:ext cx="47886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1" i="0" u="sng" strike="noStrike" kern="0" cap="none" spc="0" normalizeH="0" baseline="0" noProof="0" dirty="0">
                <a:ln>
                  <a:noFill/>
                </a:ln>
                <a:solidFill>
                  <a:srgbClr val="E572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In progress</a:t>
            </a:r>
            <a:endParaRPr kumimoji="0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Scholarly Communications Specialist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Digital Collections Curator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GB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entury Gothic"/>
              <a:cs typeface="Calibri"/>
            </a:endParaRPr>
          </a:p>
        </p:txBody>
      </p:sp>
      <p:sp>
        <p:nvSpPr>
          <p:cNvPr id="435" name="Google Shape;435;p72"/>
          <p:cNvSpPr txBox="1"/>
          <p:nvPr/>
        </p:nvSpPr>
        <p:spPr bwMode="auto">
          <a:xfrm>
            <a:off x="7671194" y="3295787"/>
            <a:ext cx="45513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1" i="0" u="sng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Considering</a:t>
            </a: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/>
              <a:uLnTx/>
              <a:uFillTx/>
              <a:latin typeface="Calibri"/>
              <a:ea typeface="Century Gothic"/>
              <a:cs typeface="Calibri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Data Analyst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Data Scientist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Data Engineer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Research Manager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Research Software Engineer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Digital Preservation Specialist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 bwMode="auto">
          <a:xfrm>
            <a:off x="1000243" y="6012577"/>
            <a:ext cx="5982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400" b="0" i="0" u="sng" strike="noStrike" kern="0" cap="none" spc="0" normalizeH="0" baseline="0" noProof="0" dirty="0">
                <a:ln>
                  <a:noFill/>
                </a:ln>
                <a:solidFill>
                  <a:srgbClr val="058792"/>
                </a:solidFill>
                <a:effectLst/>
                <a:uLnTx/>
                <a:uFillTx/>
                <a:latin typeface="Calibri"/>
                <a:ea typeface="Century Gothic"/>
                <a:cs typeface="Calibri"/>
              </a:rPr>
              <a:t>*  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rPr>
              <a:t>Currently published MVS are here: </a:t>
            </a:r>
            <a:r>
              <a:rPr kumimoji="0" lang="en-GB" sz="1400" b="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hlinkClick r:id="rId4" tooltip="https://zenodo.org/records/8101903"/>
              </a:rPr>
              <a:t>https://zenodo.org/records/8101903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1986090" y="6479076"/>
            <a:ext cx="4996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4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hlinkClick r:id="rId5" tooltip="https://op.europa.eu/en/publication-detail/-/publication/af7f7807-6ce1-11eb-aeb5-01aa75ed71a1/language-en/format-PDF/source-190694287"/>
              </a:rPr>
              <a:t>Main ref: report Digital skills for FAIR and Open Science 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GB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>
                <a:solidFill>
                  <a:srgbClr val="0070C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MVS Template</a:t>
            </a:r>
            <a:endParaRPr/>
          </a:p>
        </p:txBody>
      </p:sp>
      <p:sp>
        <p:nvSpPr>
          <p:cNvPr id="280" name="Google Shape;280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998"/>
              </a:spcBef>
              <a:spcAft>
                <a:spcPts val="0"/>
              </a:spcAft>
              <a:buNone/>
            </a:pPr>
            <a:r>
              <a:rPr lang="it-IT"/>
              <a:t>Template for a Minimum Viable Skillset, April 2024, DOI </a:t>
            </a:r>
            <a:r>
              <a:rPr lang="it-IT" u="sng">
                <a:solidFill>
                  <a:schemeClr val="hlink"/>
                </a:solidFill>
                <a:hlinkClick r:id="rId3"/>
              </a:rPr>
              <a:t>https://zenodo.org/records/10977747</a:t>
            </a:r>
            <a:r>
              <a:rPr lang="it-IT" sz="2900"/>
              <a:t> </a:t>
            </a:r>
            <a:endParaRPr sz="2900"/>
          </a:p>
          <a:p>
            <a:pPr marL="0" lvl="0" indent="0" algn="l" rtl="0">
              <a:lnSpc>
                <a:spcPct val="115000"/>
              </a:lnSpc>
              <a:spcBef>
                <a:spcPts val="998"/>
              </a:spcBef>
              <a:spcAft>
                <a:spcPts val="0"/>
              </a:spcAft>
              <a:buNone/>
            </a:pPr>
            <a:endParaRPr sz="2900"/>
          </a:p>
          <a:p>
            <a:pPr marL="0" lvl="0" indent="0" algn="l" rtl="0">
              <a:lnSpc>
                <a:spcPct val="115000"/>
              </a:lnSpc>
              <a:spcBef>
                <a:spcPts val="998"/>
              </a:spcBef>
              <a:spcAft>
                <a:spcPts val="0"/>
              </a:spcAft>
              <a:buNone/>
            </a:pPr>
            <a:r>
              <a:rPr lang="it-IT" sz="2900"/>
              <a:t>This template provides guidance on structuring a Minimum Viable Skillset (MVS) Profile, outlining key skills and competencies essential for practicing Open Science (OS). </a:t>
            </a:r>
            <a:endParaRPr sz="2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775" y="2366775"/>
            <a:ext cx="5012200" cy="35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051" y="1836950"/>
            <a:ext cx="6690224" cy="420068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7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 sz="3600">
                <a:solidFill>
                  <a:srgbClr val="0070C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Example: MVS Data Steward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334500" cy="62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124826" cy="628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</Words>
  <Application>Microsoft Macintosh PowerPoint</Application>
  <PresentationFormat>Widescreen</PresentationFormat>
  <Paragraphs>50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Albert Sans</vt:lpstr>
      <vt:lpstr>Aptos</vt:lpstr>
      <vt:lpstr>Arial</vt:lpstr>
      <vt:lpstr>Calibri</vt:lpstr>
      <vt:lpstr>Century Gothic</vt:lpstr>
      <vt:lpstr>Quicksand</vt:lpstr>
      <vt:lpstr>Quicksand SemiBold</vt:lpstr>
      <vt:lpstr>Tema di Office</vt:lpstr>
      <vt:lpstr>1_Tema di Office</vt:lpstr>
      <vt:lpstr>2_Tema di Office</vt:lpstr>
      <vt:lpstr>Minimum Viable Skillset profiles</vt:lpstr>
      <vt:lpstr>The Minimum Viable Skillset profiles</vt:lpstr>
      <vt:lpstr>Dimensions of the Open Science Mission</vt:lpstr>
      <vt:lpstr>Minimum Viable Skillset - MVS</vt:lpstr>
      <vt:lpstr>MVS Describe Diverse Roles</vt:lpstr>
      <vt:lpstr>MVS Template</vt:lpstr>
      <vt:lpstr>Example: MVS Data Steward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2025-02-13T13:26:43Z</dcterms:created>
  <dcterms:modified xsi:type="dcterms:W3CDTF">2025-02-14T19:01:20Z</dcterms:modified>
</cp:coreProperties>
</file>

<file path=docProps/thumbnail.jpeg>
</file>